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65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497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74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133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814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959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77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09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200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198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7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CD7B7-9614-4374-BDBD-146C9273EBB0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CB573-3511-40E8-BDC7-F526349B15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03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8122" y="211015"/>
            <a:ext cx="10322169" cy="5609493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Республиканский антинаркотический проект </a:t>
            </a:r>
            <a:b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</a:br>
            <a: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«</a:t>
            </a:r>
            <a:r>
              <a:rPr lang="en-US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S</a:t>
            </a:r>
            <a:r>
              <a:rPr lang="ru-RU" sz="1600" smtClean="0">
                <a:solidFill>
                  <a:srgbClr val="0000FF"/>
                </a:solidFill>
                <a:latin typeface="Arial Black" panose="020B0A04020102020204" pitchFamily="34" charset="0"/>
              </a:rPr>
              <a:t>а</a:t>
            </a:r>
            <a:r>
              <a:rPr lang="en-US" sz="1600" smtClean="0">
                <a:solidFill>
                  <a:srgbClr val="0000FF"/>
                </a:solidFill>
                <a:latin typeface="Arial Black" panose="020B0A04020102020204" pitchFamily="34" charset="0"/>
              </a:rPr>
              <a:t>MoS</a:t>
            </a:r>
            <a:r>
              <a:rPr lang="ru-RU" sz="1600" dirty="0" err="1" smtClean="0">
                <a:solidFill>
                  <a:srgbClr val="0000FF"/>
                </a:solidFill>
                <a:latin typeface="Arial Black" panose="020B0A04020102020204" pitchFamily="34" charset="0"/>
              </a:rPr>
              <a:t>тоятельные</a:t>
            </a:r>
            <a: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 дети» </a:t>
            </a:r>
            <a:b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</a:br>
            <a: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МБУ ДО «Городской детский </a:t>
            </a:r>
            <a:r>
              <a:rPr lang="ru-RU" sz="1600" dirty="0" err="1" smtClean="0">
                <a:solidFill>
                  <a:srgbClr val="0000FF"/>
                </a:solidFill>
                <a:latin typeface="Arial Black" panose="020B0A04020102020204" pitchFamily="34" charset="0"/>
              </a:rPr>
              <a:t>эколого</a:t>
            </a:r>
            <a: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 – биологический центр» г. Казани </a:t>
            </a:r>
            <a:b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</a:br>
            <a: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Объединение «</a:t>
            </a:r>
            <a:r>
              <a:rPr lang="ru-RU" sz="1600" dirty="0" err="1" smtClean="0">
                <a:solidFill>
                  <a:srgbClr val="0000FF"/>
                </a:solidFill>
                <a:latin typeface="Arial Black" panose="020B0A04020102020204" pitchFamily="34" charset="0"/>
              </a:rPr>
              <a:t>СтрИЖ</a:t>
            </a:r>
            <a:r>
              <a:rPr lang="ru-RU" sz="16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»</a:t>
            </a:r>
            <a:r>
              <a:rPr lang="ru-RU" sz="4000" dirty="0" smtClean="0"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/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Республиканская антинаркотическая акция </a:t>
            </a:r>
            <a:r>
              <a:rPr lang="ru-RU" sz="4000" dirty="0" smtClean="0"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latin typeface="Arial Black" panose="020B0A04020102020204" pitchFamily="34" charset="0"/>
              </a:rPr>
            </a:br>
            <a:r>
              <a:rPr lang="ru-RU" sz="4000" dirty="0" smtClean="0"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«Будь готов! Скажи, НЕТ!»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9358" y="211015"/>
            <a:ext cx="1700931" cy="10790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277" y="211015"/>
            <a:ext cx="1109568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87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0008" y="193431"/>
            <a:ext cx="10225454" cy="6567854"/>
          </a:xfrm>
        </p:spPr>
        <p:txBody>
          <a:bodyPr>
            <a:normAutofit/>
          </a:bodyPr>
          <a:lstStyle/>
          <a:p>
            <a:endParaRPr lang="ru-RU" sz="26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25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Федеральный закон РФ от 08 января 1998 года № З-Ф3 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«О наркотических средствах и психотропных веществах»</a:t>
            </a:r>
          </a:p>
          <a:p>
            <a:endParaRPr lang="ru-RU" sz="3200" dirty="0" smtClean="0">
              <a:latin typeface="Arial Black" panose="020B0A04020102020204" pitchFamily="34" charset="0"/>
            </a:endParaRPr>
          </a:p>
          <a:p>
            <a:r>
              <a:rPr lang="ru-RU" sz="32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Устанавливает правовые основы государственной политики в сфере оборота наркотических средств, психотропных веществ и в области противодействия их незаконному обороту в целях охраны здоровья граждан, государственной и общественной безопасности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7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5616" y="1482725"/>
            <a:ext cx="861939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40 закона гласит:</a:t>
            </a:r>
          </a:p>
          <a:p>
            <a:pPr marL="0" indent="0" algn="ctr">
              <a:buNone/>
            </a:pPr>
            <a:endParaRPr lang="ru-RU" sz="32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Запрещено потребление наркотических средств или психотропных веществ либо новых потенциально опасных </a:t>
            </a:r>
            <a:r>
              <a:rPr lang="ru-RU" sz="3200" dirty="0" err="1" smtClean="0">
                <a:solidFill>
                  <a:srgbClr val="0000FF"/>
                </a:solidFill>
                <a:latin typeface="Arial Black" panose="020B0A04020102020204" pitchFamily="34" charset="0"/>
              </a:rPr>
              <a:t>психоактивных</a:t>
            </a:r>
            <a:r>
              <a:rPr lang="ru-RU" sz="32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 веществ.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55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1554" y="413238"/>
            <a:ext cx="9935308" cy="61985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20 УК РФ.</a:t>
            </a:r>
            <a:b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Возраст, с которого наступает</a:t>
            </a:r>
            <a:b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  уголовная ответственность</a:t>
            </a:r>
          </a:p>
          <a:p>
            <a:pPr marL="0" indent="0" algn="ctr">
              <a:buNone/>
            </a:pPr>
            <a:endParaRPr lang="ru-RU" sz="3200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Административной ответственности подлежит лицо, достигшее к моменту совершения административного правонарушения возраста </a:t>
            </a:r>
            <a:r>
              <a:rPr lang="ru-RU" sz="3200" u="sng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шестнадцати лет.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Уголовной ответственности подлежит лицо, достигшее ко времени совершения преступления </a:t>
            </a:r>
            <a:r>
              <a:rPr lang="ru-RU" sz="3200" u="sng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шестнадцатилетнего </a:t>
            </a:r>
            <a:r>
              <a:rPr lang="ru-RU" sz="32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возраста.</a:t>
            </a:r>
          </a:p>
          <a:p>
            <a:pPr marL="0" indent="0" algn="ctr">
              <a:buNone/>
            </a:pPr>
            <a:endParaRPr lang="ru-RU" sz="3200" dirty="0">
              <a:solidFill>
                <a:srgbClr val="0000FF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sz="3200" dirty="0" smtClean="0">
              <a:solidFill>
                <a:srgbClr val="0000FF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83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7254" y="677007"/>
            <a:ext cx="10260623" cy="5499955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Юридическая ответственность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535250"/>
              </p:ext>
            </p:extLst>
          </p:nvPr>
        </p:nvGraphicFramePr>
        <p:xfrm>
          <a:off x="1899626" y="1756297"/>
          <a:ext cx="9995877" cy="3363405"/>
        </p:xfrm>
        <a:graphic>
          <a:graphicData uri="http://schemas.openxmlformats.org/drawingml/2006/table">
            <a:tbl>
              <a:tblPr firstRow="1" bandRow="1">
                <a:effectLst/>
                <a:tableStyleId>{3B4B98B0-60AC-42C2-AFA5-B58CD77FA1E5}</a:tableStyleId>
              </a:tblPr>
              <a:tblGrid>
                <a:gridCol w="3911600">
                  <a:extLst>
                    <a:ext uri="{9D8B030D-6E8A-4147-A177-3AD203B41FA5}">
                      <a16:colId xmlns:a16="http://schemas.microsoft.com/office/drawing/2014/main" val="1363145505"/>
                    </a:ext>
                  </a:extLst>
                </a:gridCol>
                <a:gridCol w="2822331">
                  <a:extLst>
                    <a:ext uri="{9D8B030D-6E8A-4147-A177-3AD203B41FA5}">
                      <a16:colId xmlns:a16="http://schemas.microsoft.com/office/drawing/2014/main" val="3197553483"/>
                    </a:ext>
                  </a:extLst>
                </a:gridCol>
                <a:gridCol w="3261946">
                  <a:extLst>
                    <a:ext uri="{9D8B030D-6E8A-4147-A177-3AD203B41FA5}">
                      <a16:colId xmlns:a16="http://schemas.microsoft.com/office/drawing/2014/main" val="4246804278"/>
                    </a:ext>
                  </a:extLst>
                </a:gridCol>
              </a:tblGrid>
              <a:tr h="91141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/>
                      </a:r>
                      <a:br>
                        <a:rPr lang="ru-RU" sz="24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</a:b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Административная</a:t>
                      </a:r>
                    </a:p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/>
                      </a:r>
                      <a:br>
                        <a:rPr lang="ru-RU" sz="24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</a:b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Уголовная</a:t>
                      </a:r>
                    </a:p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В рамках гражданского права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006967"/>
                  </a:ext>
                </a:extLst>
              </a:tr>
              <a:tr h="2174685">
                <a:tc>
                  <a:txBody>
                    <a:bodyPr/>
                    <a:lstStyle/>
                    <a:p>
                      <a:pPr marL="342900" indent="-342900" 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 smtClean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Административный штраф</a:t>
                      </a:r>
                    </a:p>
                    <a:p>
                      <a:pPr marL="342900" indent="-342900" 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 smtClean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административный арест</a:t>
                      </a:r>
                    </a:p>
                    <a:p>
                      <a:pPr algn="ctr"/>
                      <a:endParaRPr lang="ru-RU" sz="2400" dirty="0">
                        <a:solidFill>
                          <a:srgbClr val="0000F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 smtClean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лишение свободы</a:t>
                      </a:r>
                    </a:p>
                    <a:p>
                      <a:pPr marL="342900" indent="-342900" 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 smtClean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арест</a:t>
                      </a:r>
                    </a:p>
                    <a:p>
                      <a:pPr algn="ctr"/>
                      <a:endParaRPr lang="ru-RU" sz="2400" dirty="0">
                        <a:solidFill>
                          <a:srgbClr val="0000F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 smtClean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ограничение прав</a:t>
                      </a:r>
                    </a:p>
                    <a:p>
                      <a:pPr marL="342900" indent="-342900" 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 smtClean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лишение прав</a:t>
                      </a:r>
                    </a:p>
                    <a:p>
                      <a:pPr algn="ctr"/>
                      <a:endParaRPr lang="ru-RU" sz="2400" dirty="0">
                        <a:solidFill>
                          <a:srgbClr val="0000F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2120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2843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9669" y="167054"/>
            <a:ext cx="10260623" cy="639200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Административная ответственность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6.9 КоАП РФ</a:t>
            </a:r>
          </a:p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Потребление наркотических средств или психотропных веществ без назначения врача либо новых потенциально опасных </a:t>
            </a:r>
            <a:r>
              <a:rPr lang="ru-RU" dirty="0" err="1" smtClean="0">
                <a:solidFill>
                  <a:srgbClr val="0000FF"/>
                </a:solidFill>
                <a:latin typeface="Arial Black" panose="020B0A04020102020204" pitchFamily="34" charset="0"/>
              </a:rPr>
              <a:t>психоактивных</a:t>
            </a: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 веществ, либо невыполнение требования  должностного лица о прохождении медицинского освидетельствования на состояние опьянения гражданином</a:t>
            </a:r>
          </a:p>
          <a:p>
            <a:pPr marL="0" indent="0" algn="ctr">
              <a:buNone/>
            </a:pPr>
            <a:r>
              <a:rPr lang="ru-RU" i="1" dirty="0" smtClean="0">
                <a:latin typeface="Arial Black" panose="020B0A04020102020204" pitchFamily="34" charset="0"/>
              </a:rPr>
              <a:t>Санкции:</a:t>
            </a:r>
          </a:p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i="1" dirty="0" smtClean="0">
                <a:latin typeface="Arial Black" panose="020B0A04020102020204" pitchFamily="34" charset="0"/>
              </a:rPr>
              <a:t>штраф в размере от 4 000  до 5 000  рублей или административный арест на срок до пятнадцати суток</a:t>
            </a:r>
            <a:r>
              <a:rPr lang="ru-RU" dirty="0" smtClean="0">
                <a:latin typeface="Arial Black" panose="020B0A040201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     </a:t>
            </a: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То же действие, совершенное иностранным гражданином или лицом без гражданства -</a:t>
            </a:r>
          </a:p>
          <a:p>
            <a:pPr marL="0" indent="0" algn="ctr">
              <a:buNone/>
            </a:pPr>
            <a:r>
              <a:rPr lang="ru-RU" i="1" dirty="0" smtClean="0">
                <a:latin typeface="Arial Black" panose="020B0A04020102020204" pitchFamily="34" charset="0"/>
              </a:rPr>
              <a:t>предусматривается административное  выдворение за пределы Российской Федерации.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74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7400" y="298938"/>
            <a:ext cx="10032022" cy="6479931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Административная ответственность</a:t>
            </a:r>
            <a:br>
              <a:rPr lang="ru-RU" sz="44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6.13 КоАП РФ</a:t>
            </a:r>
          </a:p>
          <a:p>
            <a:pPr marL="0" indent="0" algn="ctr">
              <a:buNone/>
            </a:pPr>
            <a:endParaRPr lang="ru-RU" sz="4400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Пропаганда либо незаконная реклама наркотических средств, а также новых        потенциально опасных </a:t>
            </a:r>
            <a:r>
              <a:rPr lang="ru-RU" sz="4400" dirty="0" err="1" smtClean="0">
                <a:solidFill>
                  <a:srgbClr val="0000FF"/>
                </a:solidFill>
                <a:latin typeface="Arial Black" panose="020B0A04020102020204" pitchFamily="34" charset="0"/>
              </a:rPr>
              <a:t>психоактивных</a:t>
            </a:r>
            <a:r>
              <a:rPr lang="ru-RU" sz="44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 веществ </a:t>
            </a:r>
          </a:p>
          <a:p>
            <a:pPr marL="0" indent="0" algn="ctr">
              <a:buNone/>
            </a:pPr>
            <a:r>
              <a:rPr lang="ru-RU" sz="4400" i="1" dirty="0" smtClean="0">
                <a:latin typeface="Arial Black" panose="020B0A04020102020204" pitchFamily="34" charset="0"/>
              </a:rPr>
              <a:t>Санкции:</a:t>
            </a:r>
          </a:p>
          <a:p>
            <a:pPr marL="0" indent="0" algn="ctr">
              <a:buNone/>
            </a:pPr>
            <a:r>
              <a:rPr lang="ru-RU" sz="4400" i="1" dirty="0" smtClean="0">
                <a:latin typeface="Arial Black" panose="020B0A04020102020204" pitchFamily="34" charset="0"/>
              </a:rPr>
              <a:t>- штраф на граждан в размере от 4 000  до 5 000 рублей;</a:t>
            </a:r>
          </a:p>
          <a:p>
            <a:pPr marL="0" indent="0" algn="ctr">
              <a:buNone/>
            </a:pPr>
            <a:r>
              <a:rPr lang="ru-RU" sz="4400" i="1" dirty="0" smtClean="0">
                <a:latin typeface="Arial Black" panose="020B0A04020102020204" pitchFamily="34" charset="0"/>
              </a:rPr>
              <a:t>- на должностных лиц – от 40 000 до 50 000 рублей;</a:t>
            </a:r>
          </a:p>
          <a:p>
            <a:pPr algn="ctr">
              <a:buFontTx/>
              <a:buChar char="-"/>
            </a:pPr>
            <a:r>
              <a:rPr lang="ru-RU" sz="4400" i="1" dirty="0" smtClean="0">
                <a:latin typeface="Arial Black" panose="020B0A04020102020204" pitchFamily="34" charset="0"/>
              </a:rPr>
              <a:t>на лиц, осуществляющих предпринимательскую деятельность; </a:t>
            </a:r>
          </a:p>
          <a:p>
            <a:pPr algn="ctr">
              <a:buFontTx/>
              <a:buChar char="-"/>
            </a:pPr>
            <a:r>
              <a:rPr lang="ru-RU" sz="4400" i="1" dirty="0" smtClean="0">
                <a:latin typeface="Arial Black" panose="020B0A04020102020204" pitchFamily="34" charset="0"/>
              </a:rPr>
              <a:t>от 40 000 до 50 000 рублей с конфискацией рекламной продукции;</a:t>
            </a:r>
          </a:p>
          <a:p>
            <a:pPr algn="ctr">
              <a:buFontTx/>
              <a:buChar char="-"/>
            </a:pPr>
            <a:r>
              <a:rPr lang="ru-RU" sz="4400" i="1" dirty="0" smtClean="0">
                <a:latin typeface="Arial Black" panose="020B0A04020102020204" pitchFamily="34" charset="0"/>
              </a:rPr>
              <a:t>на юридических лиц - от 800 000 до 1 000 000 рублей с конфискацией рекламной продукции.</a:t>
            </a:r>
          </a:p>
          <a:p>
            <a:pPr marL="0" indent="0" algn="ctr">
              <a:buNone/>
            </a:pPr>
            <a:endParaRPr lang="ru-RU" sz="4400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4400" dirty="0" smtClean="0">
                <a:latin typeface="Arial Black" panose="020B0A04020102020204" pitchFamily="34" charset="0"/>
              </a:rPr>
              <a:t> </a:t>
            </a:r>
            <a:r>
              <a:rPr lang="ru-RU" sz="44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То же действие, совершенное иностранным гражданином или лицом без гражданства -</a:t>
            </a:r>
          </a:p>
          <a:p>
            <a:pPr marL="0" indent="0" algn="ctr">
              <a:buNone/>
            </a:pPr>
            <a:r>
              <a:rPr lang="ru-RU" sz="4400" i="1" dirty="0" smtClean="0">
                <a:latin typeface="Arial Black" panose="020B0A04020102020204" pitchFamily="34" charset="0"/>
              </a:rPr>
              <a:t>предусматривается административное  выдворение за пределы Российской Федерации.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95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631" y="360485"/>
            <a:ext cx="10287000" cy="630408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51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Уголовная ответственность</a:t>
            </a:r>
          </a:p>
          <a:p>
            <a:pPr marL="0" indent="0" algn="ctr"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228. </a:t>
            </a: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Незаконные приобретение, хранение, перевозка, изготовление, переработка наркотических средств, психотропных веществ или их аналогов, а также незаконные приобретение, хранение, перевозка растений, содержащих наркотические средства или психотропные вещества, либо их частей, содержащих наркотические средства или психотропные вещества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228.1. </a:t>
            </a: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Незаконные производство, сбыт или пересылка наркотических средств, психотропных веществ или их аналогов, а также незаконные сбыт или пересылка растений, содержащих наркотические средства или психотропные вещества, либо их частей, содержащих наркотические средства или психотропные вещества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228.2. </a:t>
            </a: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Нарушение правил оборота наркотических средств или психотропных веществ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229.  </a:t>
            </a: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Хищение либо вымогательство наркотических средств или психотропных веществ, а также растений, содержащих наркотические средства или психотропные вещества, либо их частей, содержащих наркотические средства или психотропные вещества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43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0878" y="378069"/>
            <a:ext cx="10269414" cy="626891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3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228 УК РФ. </a:t>
            </a:r>
            <a:br>
              <a:rPr lang="ru-RU" sz="33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33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Незаконные приобретение, хранение, перевозка, изготовление, переработка наркотических средств, психотропных веществ или их аналогов (без цели сбыта!)</a:t>
            </a:r>
          </a:p>
          <a:p>
            <a:pPr marL="0" indent="0" algn="ctr">
              <a:buNone/>
            </a:pPr>
            <a:endParaRPr lang="ru-RU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2600" i="1" dirty="0" smtClean="0">
                <a:latin typeface="Arial Black" panose="020B0A04020102020204" pitchFamily="34" charset="0"/>
              </a:rPr>
              <a:t>1. в значительном размере - наказываются штрафом в размере до 40 000 рублей, либо лишением свободы  сроком до  3  лет.</a:t>
            </a:r>
          </a:p>
          <a:p>
            <a:pPr marL="0" indent="0" algn="ctr">
              <a:buNone/>
            </a:pPr>
            <a:endParaRPr lang="ru-RU" sz="2600" i="1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2600" i="1" dirty="0" smtClean="0">
                <a:latin typeface="Arial Black" panose="020B0A04020102020204" pitchFamily="34" charset="0"/>
              </a:rPr>
              <a:t> 2. Те же деяния, совершенные в крупном размере -</a:t>
            </a:r>
          </a:p>
          <a:p>
            <a:pPr marL="0" indent="0" algn="ctr">
              <a:buNone/>
            </a:pPr>
            <a:r>
              <a:rPr lang="ru-RU" sz="2600" i="1" dirty="0" smtClean="0">
                <a:latin typeface="Arial Black" panose="020B0A04020102020204" pitchFamily="34" charset="0"/>
              </a:rPr>
              <a:t>наказываются лишением свободы на срок от 3 до 10 лет.</a:t>
            </a:r>
          </a:p>
          <a:p>
            <a:pPr marL="0" indent="0" algn="ctr">
              <a:buNone/>
            </a:pPr>
            <a:endParaRPr lang="ru-RU" sz="2600" i="1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2600" i="1" dirty="0" smtClean="0">
                <a:latin typeface="Arial Black" panose="020B0A04020102020204" pitchFamily="34" charset="0"/>
              </a:rPr>
              <a:t>3. </a:t>
            </a:r>
            <a:r>
              <a:rPr lang="ru-RU" sz="2500" i="1" dirty="0" smtClean="0">
                <a:latin typeface="Arial Black" panose="020B0A04020102020204" pitchFamily="34" charset="0"/>
              </a:rPr>
              <a:t>Те же деяния, совершенные в особо крупном размере - наказываются лишением свободы на срок от 10 до 15 лет.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46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1215" y="386862"/>
            <a:ext cx="10225454" cy="635683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51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Статья 228.1. УК РФ</a:t>
            </a: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Незаконные производство, сбыт или пересылка наркотических средств, психотропных веществ или их аналогов, а также незаконные сбыт или пересылка растений, содержащих наркотические средства или психотропные вещества, либо их частей, содержащих наркотические средства или психотропные вещества</a:t>
            </a:r>
          </a:p>
          <a:p>
            <a:pPr marL="0" indent="0" algn="ctr"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i="1" dirty="0" smtClean="0">
                <a:latin typeface="Arial Black" panose="020B0A04020102020204" pitchFamily="34" charset="0"/>
              </a:rPr>
              <a:t>1. Незаконные производство, сбыт или пересылка наркотических средств, наказываются лишением свободы на срок от 4 до 8 лет.</a:t>
            </a:r>
          </a:p>
          <a:p>
            <a:pPr marL="0" indent="0" algn="ctr">
              <a:buNone/>
            </a:pPr>
            <a:r>
              <a:rPr lang="ru-RU" i="1" dirty="0" smtClean="0">
                <a:latin typeface="Arial Black" panose="020B0A04020102020204" pitchFamily="34" charset="0"/>
              </a:rPr>
              <a:t>2. Сбыт наркотических средств, психотропных веществ или их аналогов, совершенный: </a:t>
            </a:r>
          </a:p>
          <a:p>
            <a:pPr algn="ctr">
              <a:buFontTx/>
              <a:buChar char="-"/>
            </a:pPr>
            <a:r>
              <a:rPr lang="ru-RU" i="1" dirty="0" smtClean="0">
                <a:latin typeface="Arial Black" panose="020B0A04020102020204" pitchFamily="34" charset="0"/>
              </a:rPr>
              <a:t>в общественном месте;</a:t>
            </a:r>
          </a:p>
          <a:p>
            <a:pPr algn="ctr">
              <a:buFontTx/>
              <a:buChar char="-"/>
            </a:pPr>
            <a:r>
              <a:rPr lang="ru-RU" i="1" dirty="0" smtClean="0">
                <a:latin typeface="Arial Black" panose="020B0A04020102020204" pitchFamily="34" charset="0"/>
              </a:rPr>
              <a:t> с использованием средств массовой информации либо электронных или информационно-телекоммуникационных сетей (включая сеть «Интернет»), наказывается лишением свободы на срок от 5 до 12 лет;</a:t>
            </a:r>
          </a:p>
          <a:p>
            <a:pPr marL="0" indent="0" algn="ctr">
              <a:buNone/>
            </a:pPr>
            <a:r>
              <a:rPr lang="ru-RU" i="1" dirty="0" smtClean="0">
                <a:latin typeface="Arial Black" panose="020B0A04020102020204" pitchFamily="34" charset="0"/>
              </a:rPr>
              <a:t>3. Деяния, совершенные:  группой лиц;  в значительном размере -наказываются лишением свободы на срок от 8 до 15;</a:t>
            </a:r>
          </a:p>
          <a:p>
            <a:pPr marL="0" indent="0" algn="ctr">
              <a:buNone/>
            </a:pPr>
            <a:r>
              <a:rPr lang="ru-RU" i="1" dirty="0" smtClean="0">
                <a:latin typeface="Arial Black" panose="020B0A04020102020204" pitchFamily="34" charset="0"/>
              </a:rPr>
              <a:t>4. Деяния, предусмотренные  настоящей статьи, совершенные: организованной группой; лицом, достигшим восемнадцатилетнего возраста, в отношении несовершеннолетнего; в крупном размере -наказываются лишением свободы на срок от 10 до 20 лет;</a:t>
            </a:r>
          </a:p>
          <a:p>
            <a:pPr marL="0" indent="0" algn="ctr">
              <a:buNone/>
            </a:pPr>
            <a:r>
              <a:rPr lang="ru-RU" i="1" dirty="0" smtClean="0">
                <a:latin typeface="Arial Black" panose="020B0A04020102020204" pitchFamily="34" charset="0"/>
              </a:rPr>
              <a:t>5. Деяния, предусмотренные ч.1,2,3, или 4 настоящей статьи, совершенные в особо крупном размере - наказываются лишением свободы на срок от 15 до 20 лет или пожизненным лишением свободы</a:t>
            </a:r>
            <a:r>
              <a:rPr lang="ru-RU" i="1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4" t="399" r="13962" b="-399"/>
          <a:stretch/>
        </p:blipFill>
        <p:spPr>
          <a:xfrm>
            <a:off x="83959" y="0"/>
            <a:ext cx="1525034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675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281</Words>
  <Application>Microsoft Office PowerPoint</Application>
  <PresentationFormat>Широкоэкранный</PresentationFormat>
  <Paragraphs>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Wingdings</vt:lpstr>
      <vt:lpstr>Тема Office</vt:lpstr>
      <vt:lpstr>Республиканский антинаркотический проект  «SаMoSтоятельные дети»  МБУ ДО «Городской детский эколого – биологический центр» г. Казани  Объединение «СтрИЖ»  Республиканская антинаркотическая акция   «Будь готов! Скажи, НЕТ!»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Айгуль</dc:creator>
  <cp:lastModifiedBy>Айгуль</cp:lastModifiedBy>
  <cp:revision>7</cp:revision>
  <dcterms:created xsi:type="dcterms:W3CDTF">2020-04-07T07:13:09Z</dcterms:created>
  <dcterms:modified xsi:type="dcterms:W3CDTF">2020-04-07T09:40:45Z</dcterms:modified>
</cp:coreProperties>
</file>